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Lato" panose="020F0502020204030203" pitchFamily="34" charset="0"/>
      <p:regular r:id="rId16"/>
      <p:bold r:id="rId17"/>
      <p:italic r:id="rId18"/>
      <p:boldItalic r:id="rId19"/>
    </p:embeddedFont>
    <p:embeddedFont>
      <p:font typeface="PT Sans Narrow" panose="020B0506020203020204" pitchFamily="34" charset="0"/>
      <p:regular r:id="rId20"/>
      <p:bold r:id="rId21"/>
    </p:embeddedFont>
    <p:embeddedFont>
      <p:font typeface="Roboto" panose="02000000000000000000" pitchFamily="2" charset="0"/>
      <p:regular r:id="rId22"/>
      <p:bold r:id="rId23"/>
      <p:italic r:id="rId24"/>
      <p:boldItalic r:id="rId25"/>
    </p:embeddedFont>
    <p:embeddedFont>
      <p:font typeface="Work Sans"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66"/>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0" name="Google Shape;110;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6" name="Google Shape;116;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7" name="Google Shape;117;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8" name="Google Shape;118;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9" name="Google Shape;119;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2" name="Google Shape;152;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6" name="Google Shape;176;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77"/>
        <p:cNvGrpSpPr/>
        <p:nvPr/>
      </p:nvGrpSpPr>
      <p:grpSpPr>
        <a:xfrm>
          <a:off x="0" y="0"/>
          <a:ext cx="0" cy="0"/>
          <a:chOff x="0" y="0"/>
          <a:chExt cx="0" cy="0"/>
        </a:xfrm>
      </p:grpSpPr>
      <p:sp>
        <p:nvSpPr>
          <p:cNvPr id="178" name="Google Shape;178;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9" name="Google Shape;179;p6"/>
          <p:cNvGrpSpPr/>
          <p:nvPr/>
        </p:nvGrpSpPr>
        <p:grpSpPr>
          <a:xfrm>
            <a:off x="-16250" y="9048087"/>
            <a:ext cx="7804900" cy="1072407"/>
            <a:chOff x="-19118" y="4617750"/>
            <a:chExt cx="9182236" cy="548378"/>
          </a:xfrm>
        </p:grpSpPr>
        <p:sp>
          <p:nvSpPr>
            <p:cNvPr id="180" name="Google Shape;180;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1" name="Google Shape;181;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8"/>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Machine Learning Model Outcomes</a:t>
            </a:r>
            <a:endParaRPr sz="2100" b="1">
              <a:latin typeface="Google Sans"/>
              <a:ea typeface="Google Sans"/>
              <a:cs typeface="Google Sans"/>
              <a:sym typeface="Google Sans"/>
            </a:endParaRPr>
          </a:p>
        </p:txBody>
      </p:sp>
      <p:sp>
        <p:nvSpPr>
          <p:cNvPr id="188" name="Google Shape;188;p8"/>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Executive summary report for TikTok prepared by the TikTok data team</a:t>
            </a:r>
            <a:endParaRPr sz="1200">
              <a:solidFill>
                <a:srgbClr val="000000"/>
              </a:solidFill>
              <a:latin typeface="PT Sans Narrow"/>
              <a:ea typeface="PT Sans Narrow"/>
              <a:cs typeface="PT Sans Narrow"/>
              <a:sym typeface="PT Sans Narrow"/>
            </a:endParaRPr>
          </a:p>
        </p:txBody>
      </p:sp>
      <p:sp>
        <p:nvSpPr>
          <p:cNvPr id="189" name="Google Shape;189;p8"/>
          <p:cNvSpPr txBox="1"/>
          <p:nvPr/>
        </p:nvSpPr>
        <p:spPr>
          <a:xfrm>
            <a:off x="2169175" y="1507525"/>
            <a:ext cx="5449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TikTok data team seeks to develop a machine learning model to assist in the classification of videos as either claims or opinions. Previous investigation into the available data revealed that video engagement levels were highly indicative of claim status. The team is confident that the resulting model will meet all performance requirements. </a:t>
            </a:r>
            <a:endParaRPr sz="1200" dirty="0">
              <a:latin typeface="Times New Roman" panose="02020603050405020304" pitchFamily="18" charset="0"/>
              <a:ea typeface="Google Sans"/>
              <a:cs typeface="Times New Roman" panose="02020603050405020304" pitchFamily="18" charset="0"/>
              <a:sym typeface="Google Sans"/>
            </a:endParaRPr>
          </a:p>
        </p:txBody>
      </p:sp>
      <p:sp>
        <p:nvSpPr>
          <p:cNvPr id="190" name="Google Shape;190;p8"/>
          <p:cNvSpPr txBox="1"/>
          <p:nvPr/>
        </p:nvSpPr>
        <p:spPr>
          <a:xfrm>
            <a:off x="335300" y="5029200"/>
            <a:ext cx="38658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Times New Roman" panose="02020603050405020304" pitchFamily="18" charset="0"/>
                <a:ea typeface="Google Sans"/>
                <a:cs typeface="Times New Roman" panose="02020603050405020304" pitchFamily="18" charset="0"/>
                <a:sym typeface="Google Sans"/>
              </a:rPr>
              <a:t>Both model architectures—random forest (RF) and XGBoost—performed exceptionally well. The RF model had a better recall score (0.995) and was selected as champion.</a:t>
            </a:r>
            <a:endParaRPr sz="1200" dirty="0">
              <a:latin typeface="Times New Roman" panose="02020603050405020304" pitchFamily="18" charset="0"/>
              <a:ea typeface="Google Sans"/>
              <a:cs typeface="Times New Roman" panose="02020603050405020304" pitchFamily="18" charset="0"/>
              <a:sym typeface="Google Sans"/>
            </a:endParaRPr>
          </a:p>
        </p:txBody>
      </p:sp>
      <p:sp>
        <p:nvSpPr>
          <p:cNvPr id="191" name="Google Shape;191;p8"/>
          <p:cNvSpPr txBox="1"/>
          <p:nvPr/>
        </p:nvSpPr>
        <p:spPr>
          <a:xfrm>
            <a:off x="2169175" y="2539400"/>
            <a:ext cx="5449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Times New Roman" panose="02020603050405020304" pitchFamily="18" charset="0"/>
                <a:ea typeface="Google Sans"/>
                <a:cs typeface="Times New Roman" panose="02020603050405020304" pitchFamily="18" charset="0"/>
                <a:sym typeface="Google Sans"/>
              </a:rPr>
              <a:t>TikTok videos receive a large number of user reports for many different reasons. Not all reported videos can undergo review by a human moderator. Videos that make claims (as opposed to opinions) are much more likely to contain content that violates the platform’s terms of service. TikTok seeks a way to identify videos that make claims to prioritize them for review.</a:t>
            </a:r>
            <a:endParaRPr sz="1200" dirty="0">
              <a:latin typeface="Times New Roman" panose="02020603050405020304" pitchFamily="18" charset="0"/>
              <a:ea typeface="Google Sans"/>
              <a:cs typeface="Times New Roman" panose="02020603050405020304" pitchFamily="18" charset="0"/>
              <a:sym typeface="Google Sans"/>
            </a:endParaRPr>
          </a:p>
        </p:txBody>
      </p:sp>
      <p:sp>
        <p:nvSpPr>
          <p:cNvPr id="192" name="Google Shape;192;p8"/>
          <p:cNvSpPr txBox="1"/>
          <p:nvPr/>
        </p:nvSpPr>
        <p:spPr>
          <a:xfrm>
            <a:off x="2169175" y="3504150"/>
            <a:ext cx="54495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data team built two tree-based classification models. Both models were used to </a:t>
            </a:r>
            <a:r>
              <a:rPr lang="en" sz="1200" dirty="0">
                <a:latin typeface="Times New Roman" panose="02020603050405020304" pitchFamily="18" charset="0"/>
                <a:ea typeface="Google Sans"/>
                <a:cs typeface="Times New Roman" panose="02020603050405020304" pitchFamily="18" charset="0"/>
                <a:sym typeface="Google Sans"/>
              </a:rPr>
              <a:t>predict</a:t>
            </a: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 on a held-out validation dataset, and final model selection was determined by the model with the best recall score. The final model was then used to score a test dataset to estimate future performance.</a:t>
            </a:r>
            <a:endParaRPr sz="1200" dirty="0">
              <a:latin typeface="Times New Roman" panose="02020603050405020304" pitchFamily="18" charset="0"/>
              <a:ea typeface="Google Sans"/>
              <a:cs typeface="Times New Roman" panose="02020603050405020304" pitchFamily="18" charset="0"/>
              <a:sym typeface="Google Sans"/>
            </a:endParaRPr>
          </a:p>
        </p:txBody>
      </p:sp>
      <p:sp>
        <p:nvSpPr>
          <p:cNvPr id="193" name="Google Shape;193;p8"/>
          <p:cNvSpPr txBox="1"/>
          <p:nvPr/>
        </p:nvSpPr>
        <p:spPr>
          <a:xfrm>
            <a:off x="335300" y="5843600"/>
            <a:ext cx="3865800" cy="55396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Times New Roman" panose="02020603050405020304" pitchFamily="18" charset="0"/>
                <a:ea typeface="Google Sans"/>
                <a:cs typeface="Times New Roman" panose="02020603050405020304" pitchFamily="18" charset="0"/>
                <a:sym typeface="Google Sans"/>
              </a:rPr>
              <a:t>Performance on the test holdout data yielded near perfect scores, with only five misclassified samples out of 3,817.</a:t>
            </a:r>
            <a:endParaRPr sz="1200" dirty="0">
              <a:latin typeface="Times New Roman" panose="02020603050405020304" pitchFamily="18" charset="0"/>
              <a:ea typeface="Google Sans"/>
              <a:cs typeface="Times New Roman" panose="02020603050405020304" pitchFamily="18" charset="0"/>
              <a:sym typeface="Google Sans"/>
            </a:endParaRPr>
          </a:p>
        </p:txBody>
      </p:sp>
      <p:sp>
        <p:nvSpPr>
          <p:cNvPr id="194" name="Google Shape;194;p8"/>
          <p:cNvSpPr txBox="1"/>
          <p:nvPr/>
        </p:nvSpPr>
        <p:spPr>
          <a:xfrm>
            <a:off x="335300" y="6461950"/>
            <a:ext cx="3969000" cy="147729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Times New Roman" panose="02020603050405020304" pitchFamily="18" charset="0"/>
                <a:ea typeface="Google Sans"/>
                <a:cs typeface="Times New Roman" panose="02020603050405020304" pitchFamily="18" charset="0"/>
                <a:sym typeface="Google Sans"/>
              </a:rPr>
              <a:t>Subsequent analysis indicated that, as expected, the primary predictors were all related to video engagement levels, with video view count, like count, share count, and download count accounting for nearly all predictive signal in the data. With these results, we can conclude that videos with higher user engagement levels were much more likely to be claims. In fact, no opinion video had more than 10,000 views.</a:t>
            </a:r>
            <a:endParaRPr sz="1200" dirty="0">
              <a:latin typeface="Times New Roman" panose="02020603050405020304" pitchFamily="18" charset="0"/>
              <a:ea typeface="Google Sans"/>
              <a:cs typeface="Times New Roman" panose="02020603050405020304" pitchFamily="18" charset="0"/>
              <a:sym typeface="Google Sans"/>
            </a:endParaRPr>
          </a:p>
        </p:txBody>
      </p:sp>
      <p:sp>
        <p:nvSpPr>
          <p:cNvPr id="195" name="Google Shape;195;p8"/>
          <p:cNvSpPr txBox="1"/>
          <p:nvPr/>
        </p:nvSpPr>
        <p:spPr>
          <a:xfrm>
            <a:off x="440525" y="8524750"/>
            <a:ext cx="69996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Times New Roman" panose="02020603050405020304" pitchFamily="18" charset="0"/>
                <a:ea typeface="Google Sans"/>
                <a:cs typeface="Times New Roman" panose="02020603050405020304" pitchFamily="18" charset="0"/>
                <a:sym typeface="Google Sans"/>
              </a:rPr>
              <a:t>As noted, the model performed exceptionally well on the test holdout data. Before deploying the model, the data team recommends further evaluation using additional subsets of user data. Furthermore, the data team recommends monitoring the distributions of video engagement levels to ensure that the model remains robust to fluctuations in its most predictive features.</a:t>
            </a:r>
            <a:endParaRPr sz="1200" dirty="0">
              <a:latin typeface="Times New Roman" panose="02020603050405020304" pitchFamily="18" charset="0"/>
              <a:ea typeface="Google Sans"/>
              <a:cs typeface="Times New Roman" panose="02020603050405020304" pitchFamily="18" charset="0"/>
              <a:sym typeface="Google Sans"/>
            </a:endParaRPr>
          </a:p>
        </p:txBody>
      </p:sp>
      <p:sp>
        <p:nvSpPr>
          <p:cNvPr id="196" name="Google Shape;196;p8"/>
          <p:cNvSpPr txBox="1"/>
          <p:nvPr/>
        </p:nvSpPr>
        <p:spPr>
          <a:xfrm>
            <a:off x="4554000" y="4662075"/>
            <a:ext cx="2504100" cy="6426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358"/>
              <a:buNone/>
            </a:pPr>
            <a:r>
              <a:rPr lang="en" sz="657" i="1">
                <a:latin typeface="Lato"/>
                <a:ea typeface="Lato"/>
                <a:cs typeface="Lato"/>
                <a:sym typeface="Lato"/>
              </a:rPr>
              <a:t>Confusion matrix for the champion RF model on test holdout data shows only five misclassified samples out of 3,817.</a:t>
            </a:r>
            <a:endParaRPr sz="657" i="1">
              <a:solidFill>
                <a:srgbClr val="000000"/>
              </a:solidFill>
              <a:latin typeface="Lato"/>
              <a:ea typeface="Lato"/>
              <a:cs typeface="Lato"/>
              <a:sym typeface="Lato"/>
            </a:endParaRPr>
          </a:p>
        </p:txBody>
      </p:sp>
      <p:pic>
        <p:nvPicPr>
          <p:cNvPr id="197" name="Google Shape;197;p8"/>
          <p:cNvPicPr preferRelativeResize="0"/>
          <p:nvPr/>
        </p:nvPicPr>
        <p:blipFill>
          <a:blip r:embed="rId3">
            <a:alphaModFix/>
          </a:blip>
          <a:stretch>
            <a:fillRect/>
          </a:stretch>
        </p:blipFill>
        <p:spPr>
          <a:xfrm>
            <a:off x="4370958" y="5029200"/>
            <a:ext cx="2956625" cy="24801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400</Words>
  <Application>Microsoft Office PowerPoint</Application>
  <PresentationFormat>Custom</PresentationFormat>
  <Paragraphs>10</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Arial</vt:lpstr>
      <vt:lpstr>Calibri</vt:lpstr>
      <vt:lpstr>PT Sans Narrow</vt:lpstr>
      <vt:lpstr>Lato</vt:lpstr>
      <vt:lpstr>Roboto</vt:lpstr>
      <vt:lpstr>Google Sans SemiBold</vt:lpstr>
      <vt:lpstr>Google Sans</vt:lpstr>
      <vt:lpstr>Work Sans</vt:lpstr>
      <vt:lpstr>Times New Roman</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SWAPNIL BUDD</cp:lastModifiedBy>
  <cp:revision>1</cp:revision>
  <dcterms:modified xsi:type="dcterms:W3CDTF">2023-11-19T23:42:30Z</dcterms:modified>
</cp:coreProperties>
</file>